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6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57492" autoAdjust="0"/>
  </p:normalViewPr>
  <p:slideViewPr>
    <p:cSldViewPr>
      <p:cViewPr varScale="1">
        <p:scale>
          <a:sx n="48" d="100"/>
          <a:sy n="48" d="100"/>
        </p:scale>
        <p:origin x="-91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F796CE-DC3C-41B5-8C40-8E1DF78F0730}" type="datetimeFigureOut">
              <a:rPr lang="en-US" smtClean="0"/>
              <a:t>4/30/2018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312664-4A5D-40EA-BDDB-387DF8D9637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rgbClr val="FF0000"/>
                </a:solidFill>
              </a:rPr>
              <a:t>Energy BMW 2000 hydrogen vehicle 750 HL </a:t>
            </a:r>
            <a:r>
              <a:rPr lang="en-US" dirty="0" smtClean="0"/>
              <a:t>runs on  either liquid hydrogen or gasoline</a:t>
            </a:r>
          </a:p>
          <a:p>
            <a:r>
              <a:rPr lang="en-US" dirty="0" smtClean="0"/>
              <a:t>When it is running on hydrogen, the by product is water vapor</a:t>
            </a:r>
          </a:p>
          <a:p>
            <a:r>
              <a:rPr lang="en-US" dirty="0" smtClean="0"/>
              <a:t>Inside the hydrogen tank, there is the nature’s lightest element that is super-chilled to  423degrees below zero.</a:t>
            </a:r>
          </a:p>
          <a:p>
            <a:r>
              <a:rPr lang="en-US" dirty="0" smtClean="0"/>
              <a:t>The tank leaves  a small space for the trunk</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it is parked for long , the</a:t>
            </a:r>
            <a:r>
              <a:rPr lang="en-US" baseline="0" dirty="0" smtClean="0"/>
              <a:t> evaporating hydrogen happens to build pressure which must be safely released.</a:t>
            </a:r>
          </a:p>
          <a:p>
            <a:r>
              <a:rPr lang="en-US" baseline="0" dirty="0" smtClean="0"/>
              <a:t>In the event the pressure inside the tank is too high, then the vent in the roof can release gaseous hydrogen  directly.</a:t>
            </a:r>
          </a:p>
          <a:p>
            <a:r>
              <a:rPr lang="en-US" baseline="0" dirty="0" smtClean="0"/>
              <a:t>In case of an accident and the car rolls over and blocks the vent on the roof, the hydrogen would reroute through the underbody.</a:t>
            </a:r>
          </a:p>
          <a:p>
            <a:r>
              <a:rPr lang="en-US" baseline="0" dirty="0" smtClean="0"/>
              <a:t>The car has a hydrogen detection system. In case there is hydrogen leak, the doors will glow red warning of the hydrogen leak.</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Its engine makes a mere 260 horsepower which is lower compared to the 438 gas only version</a:t>
            </a:r>
          </a:p>
          <a:p>
            <a:r>
              <a:rPr lang="en-US" dirty="0" smtClean="0"/>
              <a:t> regardless of the tepid</a:t>
            </a:r>
            <a:r>
              <a:rPr lang="en-US" baseline="0" dirty="0" smtClean="0"/>
              <a:t> acceleration and weight gain, the car is a pleasure to drive.</a:t>
            </a:r>
          </a:p>
          <a:p>
            <a:r>
              <a:rPr lang="en-US" baseline="0" dirty="0" smtClean="0"/>
              <a:t>It is different from the fuel cars in that; it can rely on today's gasoline station to carry it between hydrogen pumps.</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BMW750HL has two independent fuel induction systems</a:t>
            </a:r>
          </a:p>
          <a:p>
            <a:r>
              <a:rPr lang="en-US" dirty="0" smtClean="0"/>
              <a:t>The two fuel induction systems allow the vehicle to run either by hydrogen or gasoline</a:t>
            </a:r>
          </a:p>
          <a:p>
            <a:r>
              <a:rPr lang="en-US" dirty="0" smtClean="0"/>
              <a:t>The car has hybrid 12-cylinder combustion engine capable</a:t>
            </a:r>
            <a:r>
              <a:rPr lang="en-US" baseline="0" dirty="0" smtClean="0"/>
              <a:t> of running either by gasoline or hydrogen</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hydrogen engine</a:t>
            </a:r>
            <a:r>
              <a:rPr lang="en-US" baseline="0" dirty="0" smtClean="0"/>
              <a:t> offers excellent torque and acceleration</a:t>
            </a:r>
          </a:p>
          <a:p>
            <a:r>
              <a:rPr lang="en-US" baseline="0" dirty="0" smtClean="0"/>
              <a:t>On the other hand, the specially insulated 140 liter tank  for liquid hydrogen provides a range of 400 </a:t>
            </a:r>
            <a:r>
              <a:rPr lang="en-US" baseline="0" dirty="0" err="1" smtClean="0"/>
              <a:t>kms</a:t>
            </a:r>
            <a:endParaRPr lang="en-US" baseline="0" dirty="0" smtClean="0"/>
          </a:p>
          <a:p>
            <a:r>
              <a:rPr lang="en-US" baseline="0" dirty="0" smtClean="0"/>
              <a:t>The electricity that is generated from solar is used to split water into hydrogen and oxygen.</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a:t>
            </a:r>
            <a:r>
              <a:rPr lang="en-US" baseline="0" dirty="0" smtClean="0"/>
              <a:t> the vehicle is running and internal combustion is taking place, hydrogen combines with oxygen.</a:t>
            </a:r>
          </a:p>
          <a:p>
            <a:r>
              <a:rPr lang="en-US" baseline="0" dirty="0" smtClean="0"/>
              <a:t>The energy that results powers the vehicle.</a:t>
            </a:r>
          </a:p>
          <a:p>
            <a:r>
              <a:rPr lang="en-US" baseline="0" dirty="0" smtClean="0"/>
              <a:t>Hydrogen is then returned to the environment as water.</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harmful emissions are virtually eliminated</a:t>
            </a:r>
          </a:p>
          <a:p>
            <a:r>
              <a:rPr lang="en-US" dirty="0" smtClean="0"/>
              <a:t>When hydrogen</a:t>
            </a:r>
            <a:r>
              <a:rPr lang="en-US" baseline="0" dirty="0" smtClean="0"/>
              <a:t> is cooled to the -253 degrees Celsius, hydrogen is then shrunk to a thousandth of its initial volume.</a:t>
            </a:r>
          </a:p>
          <a:p>
            <a:r>
              <a:rPr lang="en-US" baseline="0" dirty="0" smtClean="0"/>
              <a:t>There are 70 layers of aluminum and fiberglass sheets that is between the interior and the exterior walls of the vehicle. They ensure that the liquid hydrogen remains in low temperatures</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dual</a:t>
            </a:r>
            <a:r>
              <a:rPr lang="en-US" baseline="0" dirty="0" smtClean="0"/>
              <a:t> mode combustion engine proves that BMW group has supreme engineering skills.</a:t>
            </a:r>
          </a:p>
          <a:p>
            <a:r>
              <a:rPr lang="en-US" dirty="0" smtClean="0"/>
              <a:t>Without change of driving, behavior or experience, the vehicle is able to switch from hydrogen to gasoline</a:t>
            </a:r>
            <a:r>
              <a:rPr lang="en-US" baseline="0" dirty="0" smtClean="0"/>
              <a:t> and vise versa.</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this tank system,</a:t>
            </a:r>
            <a:r>
              <a:rPr lang="en-US" baseline="0" dirty="0" smtClean="0"/>
              <a:t> hydrogen can be stored in its original cryogenic state as a fluid or in its gaseous state. This way, it is relatively easy to transport.</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BMW </a:t>
            </a:r>
            <a:r>
              <a:rPr lang="en-US" dirty="0" smtClean="0">
                <a:solidFill>
                  <a:srgbClr val="FF0000"/>
                </a:solidFill>
              </a:rPr>
              <a:t>750 HL is able to deliver, safety, reliability and motoring pleasure.</a:t>
            </a:r>
          </a:p>
          <a:p>
            <a:r>
              <a:rPr lang="en-US" baseline="0" dirty="0" smtClean="0">
                <a:solidFill>
                  <a:srgbClr val="FF0000"/>
                </a:solidFill>
              </a:rPr>
              <a:t>The new components such as the tank systems, engine technology and the electronics for hydrogen drive have made the vehicle m0ore </a:t>
            </a:r>
            <a:r>
              <a:rPr lang="en-US" baseline="0" dirty="0" err="1" smtClean="0">
                <a:solidFill>
                  <a:srgbClr val="FF0000"/>
                </a:solidFill>
              </a:rPr>
              <a:t>delightfu</a:t>
            </a:r>
            <a:r>
              <a:rPr lang="en-US" baseline="0" dirty="0" smtClean="0">
                <a:solidFill>
                  <a:srgbClr val="FF0000"/>
                </a:solidFill>
              </a:rPr>
              <a:t>. </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Generally, the vehicle is appropriate especially</a:t>
            </a:r>
            <a:r>
              <a:rPr lang="en-US" baseline="0" dirty="0" smtClean="0"/>
              <a:t> in terms of conserving the environment.</a:t>
            </a:r>
          </a:p>
          <a:p>
            <a:r>
              <a:rPr lang="en-US" baseline="0" dirty="0" smtClean="0"/>
              <a:t>After the internal combustion, the by product is vapor. This is what is released to the environment. It is not harmful to the in any way.</a:t>
            </a:r>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feature that is not likely to</a:t>
            </a:r>
            <a:r>
              <a:rPr lang="en-US" baseline="0" dirty="0" smtClean="0"/>
              <a:t> be seen on other ordinary vehicles. This shows the level of sophistication that the vehicle is. It also shows how comfortable the vehicle is. There is no struggle when it comes to emissions. Additionally,  the  emissions are environmental friendly.</a:t>
            </a:r>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750HL was developed on</a:t>
            </a:r>
            <a:r>
              <a:rPr lang="en-US" baseline="0" dirty="0" smtClean="0"/>
              <a:t> the basis of a standard vehicle for conventional fuels.</a:t>
            </a:r>
          </a:p>
          <a:p>
            <a:r>
              <a:rPr lang="en-US" baseline="0" dirty="0" smtClean="0"/>
              <a:t> in the same way as its predecessors, the vehicle can be operated on petrol or gasoline.</a:t>
            </a:r>
          </a:p>
          <a:p>
            <a:r>
              <a:rPr lang="en-US" baseline="0" dirty="0" smtClean="0"/>
              <a:t>These characteristics enhance a high degree of vehicle sustainability in everyday use.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A312664-4A5D-40EA-BDDB-387DF8D96372}" type="slidenum">
              <a:rPr lang="en-US" smtClean="0"/>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2045C65-B667-4202-8730-F2790E22F5EB}" type="datetimeFigureOut">
              <a:rPr lang="en-US" smtClean="0"/>
              <a:t>4/30/2018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2EFB2F8-2871-4F68-8289-B5FEB2E92A0D}"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045C65-B667-4202-8730-F2790E22F5EB}"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2045C65-B667-4202-8730-F2790E22F5EB}"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2EFB2F8-2871-4F68-8289-B5FEB2E92A0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2045C65-B667-4202-8730-F2790E22F5EB}"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2045C65-B667-4202-8730-F2790E22F5EB}" type="datetimeFigureOut">
              <a:rPr lang="en-US" smtClean="0"/>
              <a:t>4/30/2018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2045C65-B667-4202-8730-F2790E22F5EB}" type="datetimeFigureOut">
              <a:rPr lang="en-US" smtClean="0"/>
              <a:t>4/30/2018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045C65-B667-4202-8730-F2790E22F5EB}" type="datetimeFigureOut">
              <a:rPr lang="en-US" smtClean="0"/>
              <a:t>4/30/2018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2045C65-B667-4202-8730-F2790E22F5EB}"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2045C65-B667-4202-8730-F2790E22F5EB}" type="datetimeFigureOut">
              <a:rPr lang="en-US" smtClean="0"/>
              <a:t>4/30/2018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045C65-B667-4202-8730-F2790E22F5EB}"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2045C65-B667-4202-8730-F2790E22F5EB}" type="datetimeFigureOut">
              <a:rPr lang="en-US" smtClean="0"/>
              <a:t>4/30/2018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EFB2F8-2871-4F68-8289-B5FEB2E92A0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2045C65-B667-4202-8730-F2790E22F5EB}" type="datetimeFigureOut">
              <a:rPr lang="en-US" smtClean="0"/>
              <a:t>4/30/2018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2EFB2F8-2871-4F68-8289-B5FEB2E92A0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Users\user\Desktop\Motor-Play(4K)_%20Web-Cars%2002%20(Pro-Shots)%20-%20UHD%20SlideShow%20-%20Guitar%20Trax.mp3"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file:///C:\Users\user\Desktop\Drake%20-%200%20to%20100The%20Catch%20Up%20Instrumental.mp3" TargetMode="Externa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INTRODUCTION</a:t>
            </a:r>
            <a:r>
              <a:rPr lang="en-US" dirty="0" smtClean="0"/>
              <a:t> </a:t>
            </a:r>
            <a:endParaRPr lang="en-US" dirty="0"/>
          </a:p>
        </p:txBody>
      </p:sp>
      <p:sp>
        <p:nvSpPr>
          <p:cNvPr id="3" name="Subtitle 2"/>
          <p:cNvSpPr>
            <a:spLocks noGrp="1"/>
          </p:cNvSpPr>
          <p:nvPr>
            <p:ph type="subTitle" idx="1"/>
          </p:nvPr>
        </p:nvSpPr>
        <p:spPr/>
        <p:txBody>
          <a:bodyPr/>
          <a:lstStyle/>
          <a:p>
            <a:r>
              <a:rPr lang="en-US" dirty="0" smtClean="0">
                <a:solidFill>
                  <a:srgbClr val="FF0000"/>
                </a:solidFill>
              </a:rPr>
              <a:t>ENERGY BMW 2000 HYDROGEN VEHICLE 750 HL</a:t>
            </a:r>
            <a:endParaRPr lang="en-US" dirty="0">
              <a:solidFill>
                <a:srgbClr val="FF0000"/>
              </a:solidFill>
            </a:endParaRPr>
          </a:p>
        </p:txBody>
      </p:sp>
      <p:pic>
        <p:nvPicPr>
          <p:cNvPr id="7" name="Motor-Play(4K)_ Web-Cars 02 (Pro-Shots) - UHD SlideShow - Guitar Trax.mp3">
            <a:hlinkClick r:id="" action="ppaction://media"/>
          </p:cNvPr>
          <p:cNvPicPr>
            <a:picLocks noRot="1" noChangeAspect="1"/>
          </p:cNvPicPr>
          <p:nvPr>
            <a:audioFile r:link="rId1"/>
          </p:nvPr>
        </p:nvPicPr>
        <p:blipFill>
          <a:blip r:embed="rId4"/>
          <a:stretch>
            <a:fillRect/>
          </a:stretch>
        </p:blipFill>
        <p:spPr>
          <a:xfrm>
            <a:off x="4419600" y="3276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solidFill>
                <a:srgbClr val="FF0000"/>
              </a:solidFill>
            </a:endParaRPr>
          </a:p>
        </p:txBody>
      </p:sp>
      <p:sp>
        <p:nvSpPr>
          <p:cNvPr id="7" name="Content Placeholder 6"/>
          <p:cNvSpPr>
            <a:spLocks noGrp="1"/>
          </p:cNvSpPr>
          <p:nvPr>
            <p:ph idx="1"/>
          </p:nvPr>
        </p:nvSpPr>
        <p:spPr/>
        <p:txBody>
          <a:bodyPr>
            <a:normAutofit fontScale="85000" lnSpcReduction="20000"/>
          </a:bodyPr>
          <a:lstStyle/>
          <a:p>
            <a:r>
              <a:rPr lang="en-US" dirty="0" smtClean="0"/>
              <a:t>The vehicle can operate by either gasoline or hydrogen</a:t>
            </a:r>
          </a:p>
          <a:p>
            <a:r>
              <a:rPr lang="en-US" dirty="0" smtClean="0"/>
              <a:t>It is environmental friendly because its  by product is water vapor.</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Its dual tank system is capable of switching from hydrogen to gasoline when the vehicle is running without change of behavior or drive</a:t>
            </a:r>
          </a:p>
          <a:p>
            <a:r>
              <a:rPr lang="en-US" dirty="0" smtClean="0"/>
              <a:t> </a:t>
            </a:r>
            <a:endParaRPr lang="en-US" dirty="0"/>
          </a:p>
        </p:txBody>
      </p:sp>
      <p:pic>
        <p:nvPicPr>
          <p:cNvPr id="9" name="Content Placeholder 3" descr="https://www.homeworkforyou.com/static_media/uploadedfiles/IMG_0472.jpg"/>
          <p:cNvPicPr>
            <a:picLocks/>
          </p:cNvPicPr>
          <p:nvPr/>
        </p:nvPicPr>
        <p:blipFill>
          <a:blip r:embed="rId3" cstate="print"/>
          <a:stretch>
            <a:fillRect/>
          </a:stretch>
        </p:blipFill>
        <p:spPr bwMode="auto">
          <a:xfrm>
            <a:off x="1524000" y="2667000"/>
            <a:ext cx="4800600" cy="2133600"/>
          </a:xfrm>
          <a:prstGeom prst="rect">
            <a:avLst/>
          </a:prstGeom>
          <a:noFill/>
          <a:ln w="9525">
            <a:noFill/>
            <a:miter lim="800000"/>
            <a:headEnd/>
            <a:tailEnd/>
          </a:ln>
        </p:spPr>
      </p:pic>
    </p:spTree>
  </p:cSld>
  <p:clrMapOvr>
    <a:masterClrMapping/>
  </p:clrMapOvr>
  <p:transition advClick="0" advTm="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solidFill>
                <a:srgbClr val="FF0000"/>
              </a:solidFill>
            </a:endParaRPr>
          </a:p>
        </p:txBody>
      </p:sp>
      <p:sp>
        <p:nvSpPr>
          <p:cNvPr id="7" name="Content Placeholder 6"/>
          <p:cNvSpPr>
            <a:spLocks noGrp="1"/>
          </p:cNvSpPr>
          <p:nvPr>
            <p:ph idx="1"/>
          </p:nvPr>
        </p:nvSpPr>
        <p:spPr/>
        <p:txBody>
          <a:bodyPr>
            <a:normAutofit fontScale="85000" lnSpcReduction="10000"/>
          </a:bodyPr>
          <a:lstStyle/>
          <a:p>
            <a:r>
              <a:rPr lang="en-US" dirty="0" smtClean="0"/>
              <a:t>The vehicle builds pressure when it is parked for a long time.</a:t>
            </a:r>
          </a:p>
          <a:p>
            <a:r>
              <a:rPr lang="en-US" dirty="0" smtClean="0"/>
              <a:t>This happens due to hydrogen evaporation.</a:t>
            </a:r>
          </a:p>
          <a:p>
            <a:endParaRPr lang="en-US" dirty="0" smtClean="0"/>
          </a:p>
          <a:p>
            <a:endParaRPr lang="en-US" dirty="0" smtClean="0"/>
          </a:p>
          <a:p>
            <a:endParaRPr lang="en-US" dirty="0" smtClean="0"/>
          </a:p>
          <a:p>
            <a:endParaRPr lang="en-US" dirty="0" smtClean="0"/>
          </a:p>
          <a:p>
            <a:endParaRPr lang="en-US" dirty="0" smtClean="0"/>
          </a:p>
          <a:p>
            <a:r>
              <a:rPr lang="en-US" dirty="0" smtClean="0"/>
              <a:t>When the pressure is too high, there is need to safely release it.</a:t>
            </a:r>
          </a:p>
          <a:p>
            <a:r>
              <a:rPr lang="en-US" dirty="0" smtClean="0"/>
              <a:t>Additionally , the vehicle has a vent on its roof that can enhance release of the gaseous hydrogen directly.</a:t>
            </a:r>
            <a:endParaRPr lang="en-US" dirty="0"/>
          </a:p>
        </p:txBody>
      </p:sp>
      <p:pic>
        <p:nvPicPr>
          <p:cNvPr id="8" name="Content Placeholder 3" descr="https://www.homeworkforyou.com/static_media/uploadedfiles/IMG_0470.jpg"/>
          <p:cNvPicPr>
            <a:picLocks/>
          </p:cNvPicPr>
          <p:nvPr/>
        </p:nvPicPr>
        <p:blipFill>
          <a:blip r:embed="rId3" cstate="print"/>
          <a:stretch>
            <a:fillRect/>
          </a:stretch>
        </p:blipFill>
        <p:spPr bwMode="auto">
          <a:xfrm>
            <a:off x="2057400" y="2667000"/>
            <a:ext cx="381000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Energy BMW 2000 hydrogen vehicle 750 HL</a:t>
            </a:r>
            <a:endParaRPr lang="en-US" dirty="0"/>
          </a:p>
        </p:txBody>
      </p:sp>
      <p:sp>
        <p:nvSpPr>
          <p:cNvPr id="14" name="Content Placeholder 13"/>
          <p:cNvSpPr>
            <a:spLocks noGrp="1"/>
          </p:cNvSpPr>
          <p:nvPr>
            <p:ph idx="1"/>
          </p:nvPr>
        </p:nvSpPr>
        <p:spPr/>
        <p:txBody>
          <a:bodyPr>
            <a:normAutofit fontScale="92500"/>
          </a:bodyPr>
          <a:lstStyle/>
          <a:p>
            <a:r>
              <a:rPr lang="en-US" dirty="0" smtClean="0"/>
              <a:t>The gas only version of the vehicle makes 438 horsepower.</a:t>
            </a:r>
          </a:p>
          <a:p>
            <a:r>
              <a:rPr lang="en-US" dirty="0" smtClean="0"/>
              <a:t>The BMW 750HL makes merely 260 horsepower</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This is low compared to the  gas only version .</a:t>
            </a:r>
            <a:endParaRPr lang="en-US" dirty="0"/>
          </a:p>
        </p:txBody>
      </p:sp>
      <p:pic>
        <p:nvPicPr>
          <p:cNvPr id="15" name="Content Placeholder 4" descr="https://www.homeworkforyou.com/static_media/uploadedfiles/IMG_0473.jpg"/>
          <p:cNvPicPr>
            <a:picLocks/>
          </p:cNvPicPr>
          <p:nvPr/>
        </p:nvPicPr>
        <p:blipFill>
          <a:blip r:embed="rId3" cstate="print"/>
          <a:srcRect/>
          <a:stretch>
            <a:fillRect/>
          </a:stretch>
        </p:blipFill>
        <p:spPr>
          <a:xfrm>
            <a:off x="1876090" y="2971800"/>
            <a:ext cx="5391820" cy="2819399"/>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The vehicle has two independent fuel induction systems.</a:t>
            </a:r>
          </a:p>
          <a:p>
            <a:r>
              <a:rPr lang="en-US" dirty="0" smtClean="0"/>
              <a:t> </a:t>
            </a:r>
            <a:r>
              <a:rPr lang="en-US" dirty="0" smtClean="0"/>
              <a:t>the systems facilitates the vehicles ability to switch to either hydrogen or gasoline.</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This improves the vehicles performance</a:t>
            </a:r>
            <a:endParaRPr lang="en-US" dirty="0"/>
          </a:p>
        </p:txBody>
      </p:sp>
      <p:pic>
        <p:nvPicPr>
          <p:cNvPr id="6" name="Content Placeholder 3" descr="Image result for Energy BMW 2000 hydrogen vehicle 750 HL"/>
          <p:cNvPicPr>
            <a:picLocks/>
          </p:cNvPicPr>
          <p:nvPr/>
        </p:nvPicPr>
        <p:blipFill>
          <a:blip r:embed="rId3" cstate="print"/>
          <a:srcRect/>
          <a:stretch>
            <a:fillRect/>
          </a:stretch>
        </p:blipFill>
        <p:spPr bwMode="auto">
          <a:xfrm>
            <a:off x="1066800" y="2971800"/>
            <a:ext cx="60960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The 750HL has an excellent torque and acceleration</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 since its energy is generated from solar power, it facilitates the  splitting of water into hydrogen and oxygen.</a:t>
            </a:r>
            <a:endParaRPr lang="en-US" dirty="0"/>
          </a:p>
        </p:txBody>
      </p:sp>
      <p:pic>
        <p:nvPicPr>
          <p:cNvPr id="7" name="Content Placeholder 3" descr="Image result for Energy BMW 2000 hydrogen vehicle 750 HL"/>
          <p:cNvPicPr>
            <a:picLocks/>
          </p:cNvPicPr>
          <p:nvPr/>
        </p:nvPicPr>
        <p:blipFill>
          <a:blip r:embed="rId3"/>
          <a:srcRect/>
          <a:stretch>
            <a:fillRect/>
          </a:stretch>
        </p:blipFill>
        <p:spPr bwMode="auto">
          <a:xfrm>
            <a:off x="1371600" y="2286000"/>
            <a:ext cx="5562600"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6" name="Content Placeholder 5"/>
          <p:cNvSpPr>
            <a:spLocks noGrp="1"/>
          </p:cNvSpPr>
          <p:nvPr>
            <p:ph idx="1"/>
          </p:nvPr>
        </p:nvSpPr>
        <p:spPr/>
        <p:txBody>
          <a:bodyPr>
            <a:normAutofit fontScale="77500" lnSpcReduction="20000"/>
          </a:bodyPr>
          <a:lstStyle/>
          <a:p>
            <a:r>
              <a:rPr lang="en-US" dirty="0" smtClean="0"/>
              <a:t>Hydrogen combines with oxygen when the vehicle is running.</a:t>
            </a:r>
          </a:p>
          <a:p>
            <a:r>
              <a:rPr lang="en-US" dirty="0" smtClean="0"/>
              <a:t>The vehicle is then powered by the energy that is produced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The emission or rather the by product of the process is water vapor.</a:t>
            </a:r>
          </a:p>
          <a:p>
            <a:r>
              <a:rPr lang="en-US" dirty="0" smtClean="0"/>
              <a:t>This is what is returned to the environment.</a:t>
            </a:r>
            <a:endParaRPr lang="en-US" dirty="0"/>
          </a:p>
        </p:txBody>
      </p:sp>
      <p:pic>
        <p:nvPicPr>
          <p:cNvPr id="7" name="Content Placeholder 4" descr="Image result for Energy BMW 2000 hydrogen vehicle 750 HL"/>
          <p:cNvPicPr>
            <a:picLocks/>
          </p:cNvPicPr>
          <p:nvPr/>
        </p:nvPicPr>
        <p:blipFill>
          <a:blip r:embed="rId3" cstate="print"/>
          <a:srcRect/>
          <a:stretch>
            <a:fillRect/>
          </a:stretch>
        </p:blipFill>
        <p:spPr bwMode="auto">
          <a:xfrm>
            <a:off x="1447800" y="2590800"/>
            <a:ext cx="5562600" cy="251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normAutofit fontScale="85000" lnSpcReduction="10000"/>
          </a:bodyPr>
          <a:lstStyle/>
          <a:p>
            <a:r>
              <a:rPr lang="en-US" dirty="0" smtClean="0"/>
              <a:t>The vehicle’s process enhances elimination of the harmful emissions.</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The 70 layers of aluminum and fiberglass between the interior and interior walls of the vehicle enhances maintenance of the hydrogen at low temperatures.</a:t>
            </a:r>
          </a:p>
          <a:p>
            <a:r>
              <a:rPr lang="en-US" dirty="0" smtClean="0"/>
              <a:t>This is what is appropriate for the car’s performance.</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6" name="Content Placeholder 3" descr="Image result for Energy BMW 2000 hydrogen vehicle 750 HL"/>
          <p:cNvPicPr>
            <a:picLocks/>
          </p:cNvPicPr>
          <p:nvPr/>
        </p:nvPicPr>
        <p:blipFill>
          <a:blip r:embed="rId3"/>
          <a:srcRect/>
          <a:stretch>
            <a:fillRect/>
          </a:stretch>
        </p:blipFill>
        <p:spPr bwMode="auto">
          <a:xfrm>
            <a:off x="1752600" y="2362200"/>
            <a:ext cx="56388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lstStyle/>
          <a:p>
            <a:r>
              <a:rPr lang="en-US" dirty="0" smtClean="0"/>
              <a:t>It has a dual mode combustion engine.</a:t>
            </a:r>
          </a:p>
          <a:p>
            <a:r>
              <a:rPr lang="en-US" dirty="0" smtClean="0"/>
              <a:t>The dual mode engine facilitates the switching from gasoline to hydrogen and vise versa without changing behavior or the driving experience of the car when its running.</a:t>
            </a:r>
            <a:endParaRPr lang="en-US" dirty="0"/>
          </a:p>
        </p:txBody>
      </p:sp>
      <p:pic>
        <p:nvPicPr>
          <p:cNvPr id="6" name="Content Placeholder 3" descr="https://upload.wikimedia.org/wikipedia/commons/thumb/4/4a/Motor_Hydrogen_7.JPG/1024px-Motor_Hydrogen_7.JPG"/>
          <p:cNvPicPr>
            <a:picLocks/>
          </p:cNvPicPr>
          <p:nvPr/>
        </p:nvPicPr>
        <p:blipFill>
          <a:blip r:embed="rId3"/>
          <a:srcRect/>
          <a:stretch>
            <a:fillRect/>
          </a:stretch>
        </p:blipFill>
        <p:spPr bwMode="auto">
          <a:xfrm>
            <a:off x="1219199" y="3886200"/>
            <a:ext cx="6629401"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lstStyle/>
          <a:p>
            <a:r>
              <a:rPr lang="en-US" dirty="0" smtClean="0"/>
              <a:t>Its tank system s able to store hydrogen in cryogenic state or its gaseous state.</a:t>
            </a:r>
            <a:endParaRPr lang="en-US" dirty="0"/>
          </a:p>
        </p:txBody>
      </p:sp>
      <p:pic>
        <p:nvPicPr>
          <p:cNvPr id="6" name="Content Placeholder 3" descr="Image result for Energy BMW 2000 hydrogen vehicle 750 HL"/>
          <p:cNvPicPr>
            <a:picLocks/>
          </p:cNvPicPr>
          <p:nvPr/>
        </p:nvPicPr>
        <p:blipFill>
          <a:blip r:embed="rId3"/>
          <a:srcRect/>
          <a:stretch>
            <a:fillRect/>
          </a:stretch>
        </p:blipFill>
        <p:spPr bwMode="auto">
          <a:xfrm>
            <a:off x="990600" y="2514600"/>
            <a:ext cx="7620000"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lstStyle/>
          <a:p>
            <a:r>
              <a:rPr lang="en-US" dirty="0" smtClean="0"/>
              <a:t>The BMW group has been able to deliver reliable and safe vehicle through.</a:t>
            </a:r>
          </a:p>
          <a:p>
            <a:r>
              <a:rPr lang="en-US" dirty="0" smtClean="0"/>
              <a:t>This is due to its delightful features/components</a:t>
            </a:r>
          </a:p>
          <a:p>
            <a:endParaRPr lang="en-US" dirty="0"/>
          </a:p>
        </p:txBody>
      </p:sp>
      <p:pic>
        <p:nvPicPr>
          <p:cNvPr id="6" name="Content Placeholder 3" descr="Image result for Energy BMW 2000 hydrogen vehicle 750 HL"/>
          <p:cNvPicPr>
            <a:picLocks/>
          </p:cNvPicPr>
          <p:nvPr/>
        </p:nvPicPr>
        <p:blipFill>
          <a:blip r:embed="rId3" cstate="print"/>
          <a:srcRect/>
          <a:stretch>
            <a:fillRect/>
          </a:stretch>
        </p:blipFill>
        <p:spPr bwMode="auto">
          <a:xfrm>
            <a:off x="805180" y="3429000"/>
            <a:ext cx="7533640"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3" name="Content Placeholder 2"/>
          <p:cNvSpPr>
            <a:spLocks noGrp="1"/>
          </p:cNvSpPr>
          <p:nvPr>
            <p:ph idx="1"/>
          </p:nvPr>
        </p:nvSpPr>
        <p:spPr/>
        <p:txBody>
          <a:bodyPr/>
          <a:lstStyle/>
          <a:p>
            <a:r>
              <a:rPr lang="en-US" dirty="0" smtClean="0"/>
              <a:t>The vehicle has proved to be environmental friendly</a:t>
            </a:r>
          </a:p>
          <a:p>
            <a:r>
              <a:rPr lang="en-US" dirty="0" smtClean="0"/>
              <a:t>This is because  its emission to the environment is water vapor.</a:t>
            </a:r>
          </a:p>
          <a:p>
            <a:r>
              <a:rPr lang="en-US" dirty="0" smtClean="0"/>
              <a:t>Unlike other vehicles that use other forms of fuel and release carbon to the environment.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3" name="Content Placeholder 2"/>
          <p:cNvSpPr>
            <a:spLocks noGrp="1"/>
          </p:cNvSpPr>
          <p:nvPr>
            <p:ph idx="1"/>
          </p:nvPr>
        </p:nvSpPr>
        <p:spPr/>
        <p:txBody>
          <a:bodyPr/>
          <a:lstStyle/>
          <a:p>
            <a:r>
              <a:rPr lang="en-US" dirty="0" smtClean="0"/>
              <a:t>When operating on gasoline, the  vehicle operates on direct fuel injection.</a:t>
            </a:r>
          </a:p>
          <a:p>
            <a:r>
              <a:rPr lang="en-US" dirty="0" smtClean="0"/>
              <a:t>This improves the vehicles convenience and efficiency.</a:t>
            </a:r>
          </a:p>
          <a:p>
            <a:r>
              <a:rPr lang="en-US" dirty="0" smtClean="0"/>
              <a:t>The valves that are conceived and designed for gaseous hydrogen are larger than the convection gasoline injections. The valves also have a large volume flow.</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Energy BMW 2000 hydrogen vehicle 750 HL</a:t>
            </a:r>
            <a:endParaRPr lang="en-US" dirty="0"/>
          </a:p>
        </p:txBody>
      </p:sp>
      <p:sp>
        <p:nvSpPr>
          <p:cNvPr id="5" name="Content Placeholder 4"/>
          <p:cNvSpPr>
            <a:spLocks noGrp="1"/>
          </p:cNvSpPr>
          <p:nvPr>
            <p:ph idx="1"/>
          </p:nvPr>
        </p:nvSpPr>
        <p:spPr/>
        <p:txBody>
          <a:bodyPr/>
          <a:lstStyle/>
          <a:p>
            <a:r>
              <a:rPr lang="en-US" dirty="0" smtClean="0"/>
              <a:t>Finally, the characteristics of the vehicle, exhibit  high degree of sustainability in every day use.</a:t>
            </a:r>
          </a:p>
          <a:p>
            <a:endParaRPr lang="en-US" dirty="0"/>
          </a:p>
        </p:txBody>
      </p:sp>
      <p:pic>
        <p:nvPicPr>
          <p:cNvPr id="6" name="Content Placeholder 3" descr="Image result for Energy BMW 2000 hydrogen vehicle 750 HL"/>
          <p:cNvPicPr>
            <a:picLocks/>
          </p:cNvPicPr>
          <p:nvPr/>
        </p:nvPicPr>
        <p:blipFill>
          <a:blip r:embed="rId3"/>
          <a:srcRect/>
          <a:stretch>
            <a:fillRect/>
          </a:stretch>
        </p:blipFill>
        <p:spPr bwMode="auto">
          <a:xfrm>
            <a:off x="457200" y="2895600"/>
            <a:ext cx="739140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References</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371600"/>
            <a:ext cx="8229600" cy="4937760"/>
          </a:xfrm>
        </p:spPr>
        <p:txBody>
          <a:bodyPr/>
          <a:lstStyle/>
          <a:p>
            <a:r>
              <a:rPr lang="en-US" dirty="0" err="1" smtClean="0"/>
              <a:t>Pehr</a:t>
            </a:r>
            <a:r>
              <a:rPr lang="en-US" dirty="0" smtClean="0"/>
              <a:t>, K., Burckhardt, S., </a:t>
            </a:r>
            <a:r>
              <a:rPr lang="en-US" dirty="0" err="1" smtClean="0"/>
              <a:t>Koppi</a:t>
            </a:r>
            <a:r>
              <a:rPr lang="en-US" dirty="0" smtClean="0"/>
              <a:t>, J., </a:t>
            </a:r>
            <a:r>
              <a:rPr lang="en-US" dirty="0" err="1" smtClean="0"/>
              <a:t>Korn</a:t>
            </a:r>
            <a:r>
              <a:rPr lang="en-US" dirty="0" smtClean="0"/>
              <a:t>, T., &amp; </a:t>
            </a:r>
            <a:r>
              <a:rPr lang="en-US" dirty="0" err="1" smtClean="0"/>
              <a:t>Partsch</a:t>
            </a:r>
            <a:r>
              <a:rPr lang="en-US" dirty="0" smtClean="0"/>
              <a:t>, P. (2002). Hydrogen—the fuel of the future—The BMW 750hl. </a:t>
            </a:r>
            <a:r>
              <a:rPr lang="en-US" i="1" dirty="0" smtClean="0"/>
              <a:t>ATZ worldwide</a:t>
            </a:r>
            <a:r>
              <a:rPr lang="en-US" dirty="0" smtClean="0"/>
              <a:t>, </a:t>
            </a:r>
            <a:r>
              <a:rPr lang="en-US" i="1" dirty="0" smtClean="0"/>
              <a:t>104</a:t>
            </a:r>
            <a:r>
              <a:rPr lang="en-US" dirty="0" smtClean="0"/>
              <a:t>(2), 6-9.</a:t>
            </a:r>
          </a:p>
          <a:p>
            <a:r>
              <a:rPr lang="en-US" dirty="0" err="1" smtClean="0"/>
              <a:t>Burkert</a:t>
            </a:r>
            <a:r>
              <a:rPr lang="en-US" dirty="0" smtClean="0"/>
              <a:t>, A. (2017). Hydrogen Is Also a Superb Combustion Fuel. </a:t>
            </a:r>
            <a:r>
              <a:rPr lang="en-US" i="1" dirty="0" smtClean="0"/>
              <a:t>MTZ worldwide</a:t>
            </a:r>
            <a:r>
              <a:rPr lang="en-US" dirty="0" smtClean="0"/>
              <a:t>, </a:t>
            </a:r>
            <a:r>
              <a:rPr lang="en-US" i="1" dirty="0" smtClean="0"/>
              <a:t>78</a:t>
            </a:r>
            <a:r>
              <a:rPr lang="en-US" dirty="0" smtClean="0"/>
              <a:t>(4), 8-13.</a:t>
            </a:r>
          </a:p>
          <a:p>
            <a:endParaRPr lang="en-US" dirty="0"/>
          </a:p>
        </p:txBody>
      </p:sp>
      <p:pic>
        <p:nvPicPr>
          <p:cNvPr id="5" name="Drake - 0 to 100The Catch Up Instrumental.mp3">
            <a:hlinkClick r:id="" action="ppaction://media"/>
          </p:cNvPr>
          <p:cNvPicPr>
            <a:picLocks noRot="1" noChangeAspect="1"/>
          </p:cNvPicPr>
          <p:nvPr>
            <a:audioFile r:link="rId1"/>
          </p:nvPr>
        </p:nvPicPr>
        <p:blipFill>
          <a:blip r:embed="rId4"/>
          <a:stretch>
            <a:fillRect/>
          </a:stretch>
        </p:blipFill>
        <p:spPr>
          <a:xfrm>
            <a:off x="6172200" y="14478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16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298</TotalTime>
  <Words>1269</Words>
  <Application>Microsoft Office PowerPoint</Application>
  <PresentationFormat>On-screen Show (4:3)</PresentationFormat>
  <Paragraphs>157</Paragraphs>
  <Slides>15</Slides>
  <Notes>15</Notes>
  <HiddenSlides>0</HiddenSlides>
  <MMClips>2</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Apex</vt:lpstr>
      <vt:lpstr>INTRODUCTION </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Energy BMW 2000 hydrogen vehicle 750 HL</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user</cp:lastModifiedBy>
  <cp:revision>116</cp:revision>
  <dcterms:created xsi:type="dcterms:W3CDTF">2018-04-30T14:18:07Z</dcterms:created>
  <dcterms:modified xsi:type="dcterms:W3CDTF">2018-04-30T19:16:26Z</dcterms:modified>
</cp:coreProperties>
</file>